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9"/>
  </p:notesMasterIdLst>
  <p:handoutMasterIdLst>
    <p:handoutMasterId r:id="rId10"/>
  </p:handoutMasterIdLst>
  <p:sldIdLst>
    <p:sldId id="256" r:id="rId2"/>
    <p:sldId id="264" r:id="rId3"/>
    <p:sldId id="269" r:id="rId4"/>
    <p:sldId id="266" r:id="rId5"/>
    <p:sldId id="268" r:id="rId6"/>
    <p:sldId id="267" r:id="rId7"/>
    <p:sldId id="265" r:id="rId8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26" autoAdjust="0"/>
    <p:restoredTop sz="68638" autoAdjust="0"/>
  </p:normalViewPr>
  <p:slideViewPr>
    <p:cSldViewPr snapToGrid="0">
      <p:cViewPr varScale="1">
        <p:scale>
          <a:sx n="51" d="100"/>
          <a:sy n="51" d="100"/>
        </p:scale>
        <p:origin x="1500" y="6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664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5" d="100"/>
          <a:sy n="55" d="100"/>
        </p:scale>
        <p:origin x="-2856" y="-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F60B6F-A435-4E67-921C-831D4B0BE111}" type="datetimeFigureOut">
              <a:rPr lang="en-US" smtClean="0"/>
              <a:t>12/7/2015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B3F43D-3C83-4BDE-B63F-76389C1903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62053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AC7504-BAFC-4258-BB33-F136DFE2268E}" type="datetimeFigureOut">
              <a:rPr lang="en-US" smtClean="0"/>
              <a:pPr/>
              <a:t>12/7/2015</a:t>
            </a:fld>
            <a:endParaRPr lang="en-US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059027-0C1A-4688-8077-CD73966B56E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4326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59027-0C1A-4688-8077-CD73966B56E6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25574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59027-0C1A-4688-8077-CD73966B56E6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9960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59027-0C1A-4688-8077-CD73966B56E6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52401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k-UA" baseline="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59027-0C1A-4688-8077-CD73966B56E6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14497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59027-0C1A-4688-8077-CD73966B56E6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01616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59027-0C1A-4688-8077-CD73966B56E6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35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7059027-0C1A-4688-8077-CD73966B56E6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4338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3E94F6E-C59D-489E-8C29-80BC841AED72}" type="datetimeFigureOut">
              <a:rPr lang="uk-UA" smtClean="0"/>
              <a:pPr/>
              <a:t>07.12.2015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65502B-C8A3-4FCF-A98D-2A9EC59D7422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968942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3E94F6E-C59D-489E-8C29-80BC841AED72}" type="datetimeFigureOut">
              <a:rPr lang="uk-UA" smtClean="0"/>
              <a:pPr/>
              <a:t>07.12.2015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65502B-C8A3-4FCF-A98D-2A9EC59D7422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38745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2082801"/>
            <a:ext cx="10515600" cy="3708399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algn="r"/>
            <a:r>
              <a:rPr lang="uk-UA" dirty="0" smtClean="0"/>
              <a:t>Проект фінансується Європейським Союзом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4955610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275374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3E94F6E-C59D-489E-8C29-80BC841AED72}" type="datetimeFigureOut">
              <a:rPr lang="uk-UA" smtClean="0"/>
              <a:pPr/>
              <a:t>07.12.2015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65502B-C8A3-4FCF-A98D-2A9EC59D7422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315108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3E94F6E-C59D-489E-8C29-80BC841AED72}" type="datetimeFigureOut">
              <a:rPr lang="uk-UA" smtClean="0"/>
              <a:pPr/>
              <a:t>07.12.2015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65502B-C8A3-4FCF-A98D-2A9EC59D7422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644562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275374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3E94F6E-C59D-489E-8C29-80BC841AED72}" type="datetimeFigureOut">
              <a:rPr lang="uk-UA" smtClean="0"/>
              <a:pPr/>
              <a:t>07.12.2015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65502B-C8A3-4FCF-A98D-2A9EC59D7422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7651284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3E94F6E-C59D-489E-8C29-80BC841AED72}" type="datetimeFigureOut">
              <a:rPr lang="uk-UA" smtClean="0"/>
              <a:pPr/>
              <a:t>07.12.2015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65502B-C8A3-4FCF-A98D-2A9EC59D7422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130293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3E94F6E-C59D-489E-8C29-80BC841AED72}" type="datetimeFigureOut">
              <a:rPr lang="uk-UA" smtClean="0"/>
              <a:pPr/>
              <a:t>07.12.2015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65502B-C8A3-4FCF-A98D-2A9EC59D7422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927032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3E94F6E-C59D-489E-8C29-80BC841AED72}" type="datetimeFigureOut">
              <a:rPr lang="uk-UA" smtClean="0"/>
              <a:pPr/>
              <a:t>07.12.2015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65502B-C8A3-4FCF-A98D-2A9EC59D7422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90716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275374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3E94F6E-C59D-489E-8C29-80BC841AED72}" type="datetimeFigureOut">
              <a:rPr lang="uk-UA" smtClean="0"/>
              <a:pPr/>
              <a:t>07.12.2015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65502B-C8A3-4FCF-A98D-2A9EC59D7422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710879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3E94F6E-C59D-489E-8C29-80BC841AED72}" type="datetimeFigureOut">
              <a:rPr lang="uk-UA" smtClean="0"/>
              <a:pPr/>
              <a:t>07.12.2015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465502B-C8A3-4FCF-A98D-2A9EC59D7422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5629316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275374"/>
          </a:xfrm>
          <a:prstGeom prst="rect">
            <a:avLst/>
          </a:prstGeo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4054261-AE9E-49D6-9C95-F05309988AD1}" type="datetimeFigureOut">
              <a:rPr lang="uk-UA" smtClean="0"/>
              <a:pPr/>
              <a:t>07.12.2015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19905968-4E35-43AC-AC08-AF65D33D0968}" type="slidenum">
              <a:rPr lang="uk-UA" smtClean="0"/>
              <a:pPr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9225509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39801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uk-UA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6969237" y="6145968"/>
            <a:ext cx="3178063" cy="5755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r"/>
            <a:r>
              <a:rPr lang="uk-UA" dirty="0" smtClean="0"/>
              <a:t>Проект фінансується Європейським Союзом</a:t>
            </a:r>
            <a:endParaRPr lang="uk-UA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7160" y="325693"/>
            <a:ext cx="1695740" cy="85521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6337" y="325693"/>
            <a:ext cx="840700" cy="75934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9700" y="5986560"/>
            <a:ext cx="1054100" cy="71574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8047" y="476929"/>
            <a:ext cx="1609853" cy="571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68243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idx="1"/>
          </p:nvPr>
        </p:nvSpPr>
        <p:spPr>
          <a:xfrm>
            <a:off x="838200" y="1390650"/>
            <a:ext cx="10515600" cy="56769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>
                <a:solidFill>
                  <a:schemeClr val="tx1"/>
                </a:solidFill>
              </a:rPr>
              <a:t>	</a:t>
            </a:r>
            <a:r>
              <a:rPr lang="uk-UA" dirty="0" smtClean="0">
                <a:solidFill>
                  <a:schemeClr val="tx1"/>
                </a:solidFill>
              </a:rPr>
              <a:t>Згідно даних Міністерства соціальної політики України </a:t>
            </a:r>
            <a:r>
              <a:rPr lang="ru-RU" dirty="0" smtClean="0">
                <a:solidFill>
                  <a:schemeClr val="tx1"/>
                </a:solidFill>
              </a:rPr>
              <a:t>на </a:t>
            </a:r>
            <a:r>
              <a:rPr lang="uk-UA" dirty="0" smtClean="0">
                <a:solidFill>
                  <a:schemeClr val="tx1"/>
                </a:solidFill>
              </a:rPr>
              <a:t>кінець серпня 2015 зареєстровано </a:t>
            </a:r>
            <a:r>
              <a:rPr lang="uk-UA" b="1" dirty="0" smtClean="0">
                <a:solidFill>
                  <a:schemeClr val="tx1"/>
                </a:solidFill>
              </a:rPr>
              <a:t>1,46 млн. </a:t>
            </a:r>
            <a:r>
              <a:rPr lang="uk-UA" dirty="0" smtClean="0">
                <a:solidFill>
                  <a:schemeClr val="tx1"/>
                </a:solidFill>
              </a:rPr>
              <a:t>внутрішньо-переміщених осіб, з них </a:t>
            </a:r>
            <a:r>
              <a:rPr lang="uk-UA" b="1" dirty="0" smtClean="0">
                <a:solidFill>
                  <a:schemeClr val="tx1"/>
                </a:solidFill>
              </a:rPr>
              <a:t>77%</a:t>
            </a:r>
            <a:r>
              <a:rPr lang="uk-UA" dirty="0" smtClean="0">
                <a:solidFill>
                  <a:schemeClr val="tx1"/>
                </a:solidFill>
              </a:rPr>
              <a:t> проживають в східних областях:</a:t>
            </a:r>
            <a:endParaRPr lang="en-US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uk-UA" dirty="0" smtClean="0">
              <a:solidFill>
                <a:schemeClr val="tx1"/>
              </a:solidFill>
            </a:endParaRPr>
          </a:p>
          <a:p>
            <a:r>
              <a:rPr lang="uk-UA" dirty="0" smtClean="0">
                <a:solidFill>
                  <a:schemeClr val="tx1"/>
                </a:solidFill>
              </a:rPr>
              <a:t>Донецькій – 543,3 тис. осіб</a:t>
            </a:r>
          </a:p>
          <a:p>
            <a:r>
              <a:rPr lang="uk-UA" dirty="0" smtClean="0">
                <a:solidFill>
                  <a:schemeClr val="tx1"/>
                </a:solidFill>
              </a:rPr>
              <a:t>Луганській – 216 тис. осіб</a:t>
            </a:r>
          </a:p>
          <a:p>
            <a:r>
              <a:rPr lang="uk-UA" dirty="0" smtClean="0">
                <a:solidFill>
                  <a:schemeClr val="tx1"/>
                </a:solidFill>
              </a:rPr>
              <a:t>Харківській – 187,7 тис. осіб</a:t>
            </a:r>
          </a:p>
          <a:p>
            <a:r>
              <a:rPr lang="uk-UA" dirty="0" smtClean="0">
                <a:solidFill>
                  <a:schemeClr val="tx1"/>
                </a:solidFill>
              </a:rPr>
              <a:t>Запорізькій </a:t>
            </a:r>
            <a:r>
              <a:rPr lang="uk-UA" dirty="0" smtClean="0"/>
              <a:t>– 100,5 </a:t>
            </a:r>
            <a:r>
              <a:rPr lang="uk-UA" dirty="0" smtClean="0">
                <a:solidFill>
                  <a:schemeClr val="tx1"/>
                </a:solidFill>
              </a:rPr>
              <a:t>тис. осіб</a:t>
            </a:r>
          </a:p>
          <a:p>
            <a:r>
              <a:rPr lang="uk-UA" dirty="0" smtClean="0">
                <a:solidFill>
                  <a:schemeClr val="tx1"/>
                </a:solidFill>
              </a:rPr>
              <a:t>Дніпропетровській – 72,9 тис. </a:t>
            </a:r>
            <a:r>
              <a:rPr lang="uk-UA" dirty="0" smtClean="0">
                <a:solidFill>
                  <a:schemeClr val="tx1"/>
                </a:solidFill>
              </a:rPr>
              <a:t>осіб</a:t>
            </a:r>
          </a:p>
          <a:p>
            <a:pPr marL="0" indent="0">
              <a:buNone/>
            </a:pPr>
            <a:r>
              <a:rPr lang="uk-UA" sz="1600" dirty="0"/>
              <a:t>	</a:t>
            </a:r>
            <a:r>
              <a:rPr lang="uk-UA" sz="1600" dirty="0" smtClean="0"/>
              <a:t>				</a:t>
            </a:r>
          </a:p>
          <a:p>
            <a:pPr marL="0" indent="0">
              <a:buNone/>
            </a:pPr>
            <a:r>
              <a:rPr lang="uk-UA" sz="1400" dirty="0" smtClean="0"/>
              <a:t>						Цей проект фінансується Європейським Союзом</a:t>
            </a:r>
          </a:p>
          <a:p>
            <a:pPr marL="0" indent="0">
              <a:buNone/>
            </a:pPr>
            <a:r>
              <a:rPr lang="uk-UA" sz="1400" dirty="0" smtClean="0"/>
              <a:t>	                    Усі викладені позиції є особистими думками автора та, в жодному разі, не відображають позиції ЄС </a:t>
            </a:r>
            <a:endParaRPr lang="uk-UA" sz="1400" dirty="0" smtClean="0">
              <a:solidFill>
                <a:schemeClr val="tx1"/>
              </a:solidFill>
            </a:endParaRPr>
          </a:p>
          <a:p>
            <a:endParaRPr lang="uk-UA" dirty="0"/>
          </a:p>
          <a:p>
            <a:pPr marL="0" indent="0">
              <a:buNone/>
            </a:pPr>
            <a:endParaRPr lang="uk-UA" dirty="0" smtClean="0">
              <a:solidFill>
                <a:schemeClr val="tx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7487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idx="1"/>
          </p:nvPr>
        </p:nvSpPr>
        <p:spPr>
          <a:xfrm>
            <a:off x="838200" y="1806575"/>
            <a:ext cx="10515600" cy="4860925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dirty="0" smtClean="0">
                <a:solidFill>
                  <a:schemeClr val="tx1"/>
                </a:solidFill>
              </a:rPr>
              <a:t>	</a:t>
            </a:r>
            <a:r>
              <a:rPr lang="uk-UA" dirty="0" smtClean="0"/>
              <a:t>Сфери потенційного тиску на соціальну інфраструктуру:</a:t>
            </a:r>
            <a:endParaRPr lang="en-US" dirty="0" smtClean="0"/>
          </a:p>
          <a:p>
            <a:pPr>
              <a:buNone/>
            </a:pPr>
            <a:endParaRPr lang="uk-UA" dirty="0" smtClean="0"/>
          </a:p>
          <a:p>
            <a:r>
              <a:rPr lang="uk-UA" dirty="0" smtClean="0"/>
              <a:t>Ринок праці</a:t>
            </a:r>
          </a:p>
          <a:p>
            <a:r>
              <a:rPr lang="uk-UA" dirty="0" smtClean="0"/>
              <a:t>Житло</a:t>
            </a:r>
          </a:p>
          <a:p>
            <a:r>
              <a:rPr lang="uk-UA" dirty="0" smtClean="0"/>
              <a:t>Заклади дошкільної освіти</a:t>
            </a:r>
          </a:p>
          <a:p>
            <a:r>
              <a:rPr lang="uk-UA" dirty="0" smtClean="0"/>
              <a:t>Заклади шкільної освіти</a:t>
            </a:r>
          </a:p>
          <a:p>
            <a:r>
              <a:rPr lang="uk-UA" dirty="0" smtClean="0"/>
              <a:t>Заклади охорони </a:t>
            </a:r>
            <a:r>
              <a:rPr lang="uk-UA" dirty="0" smtClean="0"/>
              <a:t>здоров'я</a:t>
            </a:r>
          </a:p>
          <a:p>
            <a:endParaRPr lang="uk-UA" dirty="0"/>
          </a:p>
          <a:p>
            <a:endParaRPr lang="uk-UA" dirty="0" smtClean="0"/>
          </a:p>
          <a:p>
            <a:endParaRPr lang="uk-UA" sz="1400" dirty="0"/>
          </a:p>
          <a:p>
            <a:pPr marL="0" indent="0">
              <a:buNone/>
            </a:pPr>
            <a:r>
              <a:rPr lang="ru-RU" sz="1400" dirty="0" smtClean="0"/>
              <a:t>						</a:t>
            </a:r>
            <a:r>
              <a:rPr lang="ru-RU" sz="1400" dirty="0" err="1" smtClean="0"/>
              <a:t>Цей</a:t>
            </a:r>
            <a:r>
              <a:rPr lang="ru-RU" sz="1400" dirty="0" smtClean="0"/>
              <a:t> </a:t>
            </a:r>
            <a:r>
              <a:rPr lang="ru-RU" sz="1400" dirty="0"/>
              <a:t>проект </a:t>
            </a:r>
            <a:r>
              <a:rPr lang="ru-RU" sz="1400" dirty="0" err="1"/>
              <a:t>фінансується</a:t>
            </a:r>
            <a:r>
              <a:rPr lang="ru-RU" sz="1400" dirty="0"/>
              <a:t> </a:t>
            </a:r>
            <a:r>
              <a:rPr lang="ru-RU" sz="1400" dirty="0" err="1"/>
              <a:t>Європейським</a:t>
            </a:r>
            <a:r>
              <a:rPr lang="ru-RU" sz="1400" dirty="0"/>
              <a:t> </a:t>
            </a:r>
            <a:r>
              <a:rPr lang="ru-RU" sz="1400" dirty="0" smtClean="0"/>
              <a:t>Союзом</a:t>
            </a:r>
          </a:p>
          <a:p>
            <a:pPr marL="0" indent="0">
              <a:buNone/>
            </a:pPr>
            <a:r>
              <a:rPr lang="ru-RU" sz="1400" dirty="0" smtClean="0"/>
              <a:t> 	                            </a:t>
            </a:r>
            <a:r>
              <a:rPr lang="ru-RU" sz="1400" dirty="0" err="1" smtClean="0"/>
              <a:t>Усі</a:t>
            </a:r>
            <a:r>
              <a:rPr lang="ru-RU" sz="1400" dirty="0" smtClean="0"/>
              <a:t> </a:t>
            </a:r>
            <a:r>
              <a:rPr lang="ru-RU" sz="1400" dirty="0" err="1"/>
              <a:t>викладені</a:t>
            </a:r>
            <a:r>
              <a:rPr lang="ru-RU" sz="1400" dirty="0"/>
              <a:t> </a:t>
            </a:r>
            <a:r>
              <a:rPr lang="ru-RU" sz="1400" dirty="0" err="1"/>
              <a:t>позиції</a:t>
            </a:r>
            <a:r>
              <a:rPr lang="ru-RU" sz="1400" dirty="0"/>
              <a:t> є </a:t>
            </a:r>
            <a:r>
              <a:rPr lang="ru-RU" sz="1400" dirty="0" err="1"/>
              <a:t>особистими</a:t>
            </a:r>
            <a:r>
              <a:rPr lang="ru-RU" sz="1400" dirty="0"/>
              <a:t> думками автора </a:t>
            </a:r>
            <a:r>
              <a:rPr lang="ru-RU" sz="1400" dirty="0" smtClean="0"/>
              <a:t>та, </a:t>
            </a:r>
            <a:r>
              <a:rPr lang="ru-RU" sz="1400" dirty="0"/>
              <a:t>в </a:t>
            </a:r>
            <a:r>
              <a:rPr lang="ru-RU" sz="1400" dirty="0" err="1"/>
              <a:t>жодному</a:t>
            </a:r>
            <a:r>
              <a:rPr lang="ru-RU" sz="1400" dirty="0"/>
              <a:t> </a:t>
            </a:r>
            <a:r>
              <a:rPr lang="ru-RU" sz="1400" dirty="0" err="1" smtClean="0"/>
              <a:t>разі</a:t>
            </a:r>
            <a:r>
              <a:rPr lang="en-US" sz="1400" dirty="0" smtClean="0"/>
              <a:t>, </a:t>
            </a:r>
            <a:r>
              <a:rPr lang="ru-RU" sz="1400" dirty="0" smtClean="0"/>
              <a:t>не </a:t>
            </a:r>
            <a:r>
              <a:rPr lang="ru-RU" sz="1400" dirty="0" err="1"/>
              <a:t>відображають</a:t>
            </a:r>
            <a:r>
              <a:rPr lang="ru-RU" sz="1400" dirty="0"/>
              <a:t> </a:t>
            </a:r>
            <a:r>
              <a:rPr lang="ru-RU" sz="1400" dirty="0" err="1"/>
              <a:t>позиції</a:t>
            </a:r>
            <a:r>
              <a:rPr lang="ru-RU" sz="1400" dirty="0"/>
              <a:t> ЄС </a:t>
            </a:r>
          </a:p>
          <a:p>
            <a:pPr marL="0" indent="0" algn="r">
              <a:buNone/>
            </a:pPr>
            <a:endParaRPr lang="ru-RU" sz="1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7487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681445" y="1201784"/>
            <a:ext cx="10787744" cy="5656216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uk-UA" dirty="0" smtClean="0"/>
              <a:t>Ринок праці</a:t>
            </a:r>
          </a:p>
          <a:p>
            <a:pPr>
              <a:buNone/>
            </a:pPr>
            <a:endParaRPr lang="uk-UA" sz="1500" dirty="0" smtClean="0"/>
          </a:p>
          <a:p>
            <a:pPr>
              <a:buNone/>
            </a:pPr>
            <a:endParaRPr lang="ru-RU" sz="1500" dirty="0" smtClean="0"/>
          </a:p>
          <a:p>
            <a:pPr>
              <a:buNone/>
            </a:pPr>
            <a:endParaRPr lang="ru-RU" sz="1500" dirty="0" smtClean="0"/>
          </a:p>
          <a:p>
            <a:pPr>
              <a:buNone/>
            </a:pPr>
            <a:endParaRPr lang="ru-RU" sz="1500" dirty="0" smtClean="0"/>
          </a:p>
          <a:p>
            <a:pPr>
              <a:buNone/>
            </a:pPr>
            <a:endParaRPr lang="ru-RU" sz="1500" dirty="0" smtClean="0"/>
          </a:p>
          <a:p>
            <a:pPr>
              <a:buNone/>
            </a:pPr>
            <a:endParaRPr lang="ru-RU" sz="1500" dirty="0" smtClean="0"/>
          </a:p>
          <a:p>
            <a:pPr>
              <a:buNone/>
            </a:pPr>
            <a:endParaRPr lang="ru-RU" sz="1500" dirty="0" smtClean="0"/>
          </a:p>
          <a:p>
            <a:pPr>
              <a:buNone/>
            </a:pPr>
            <a:endParaRPr lang="ru-RU" sz="1500" dirty="0" smtClean="0"/>
          </a:p>
          <a:p>
            <a:pPr>
              <a:buNone/>
            </a:pPr>
            <a:endParaRPr lang="ru-RU" sz="1500" dirty="0" smtClean="0"/>
          </a:p>
          <a:p>
            <a:pPr>
              <a:buNone/>
            </a:pPr>
            <a:endParaRPr lang="ru-RU" sz="1500" dirty="0" smtClean="0"/>
          </a:p>
          <a:p>
            <a:pPr>
              <a:buNone/>
            </a:pPr>
            <a:endParaRPr lang="ru-RU" sz="1500" dirty="0" smtClean="0"/>
          </a:p>
          <a:p>
            <a:pPr algn="ctr">
              <a:buNone/>
            </a:pPr>
            <a:r>
              <a:rPr lang="ru-RU" sz="1500" i="1" dirty="0" smtClean="0"/>
              <a:t> </a:t>
            </a:r>
            <a:r>
              <a:rPr lang="uk-UA" sz="1500" i="1" dirty="0" smtClean="0"/>
              <a:t>Державна служба статистики, Міністерство соціальної політики, Державна служба зайнятості , власні розрахунки</a:t>
            </a:r>
          </a:p>
          <a:p>
            <a:pPr>
              <a:buNone/>
            </a:pPr>
            <a:endParaRPr lang="uk-UA" sz="1500" i="1" dirty="0" smtClean="0"/>
          </a:p>
          <a:p>
            <a:pPr marL="0" indent="0">
              <a:buNone/>
            </a:pPr>
            <a:r>
              <a:rPr lang="ru-RU" dirty="0"/>
              <a:t>	</a:t>
            </a:r>
            <a:r>
              <a:rPr lang="ru-RU" dirty="0" smtClean="0"/>
              <a:t>					</a:t>
            </a:r>
          </a:p>
          <a:p>
            <a:pPr marL="0" indent="0">
              <a:buNone/>
            </a:pPr>
            <a:r>
              <a:rPr lang="ru-RU" sz="1500" dirty="0" smtClean="0"/>
              <a:t>						</a:t>
            </a:r>
            <a:r>
              <a:rPr lang="ru-RU" sz="1500" dirty="0" err="1" smtClean="0"/>
              <a:t>Цей</a:t>
            </a:r>
            <a:r>
              <a:rPr lang="ru-RU" sz="1500" dirty="0" smtClean="0"/>
              <a:t> </a:t>
            </a:r>
            <a:r>
              <a:rPr lang="ru-RU" sz="1500" dirty="0"/>
              <a:t>проект </a:t>
            </a:r>
            <a:r>
              <a:rPr lang="ru-RU" sz="1500" dirty="0" err="1"/>
              <a:t>фінансується</a:t>
            </a:r>
            <a:r>
              <a:rPr lang="ru-RU" sz="1500" dirty="0"/>
              <a:t> </a:t>
            </a:r>
            <a:r>
              <a:rPr lang="ru-RU" sz="1500" dirty="0" err="1"/>
              <a:t>Європейським</a:t>
            </a:r>
            <a:r>
              <a:rPr lang="ru-RU" sz="1500" dirty="0"/>
              <a:t> Союзом</a:t>
            </a:r>
          </a:p>
          <a:p>
            <a:pPr marL="0" indent="0">
              <a:buNone/>
            </a:pPr>
            <a:r>
              <a:rPr lang="ru-RU" sz="1500" dirty="0"/>
              <a:t> 	                </a:t>
            </a:r>
            <a:r>
              <a:rPr lang="ru-RU" sz="1500" dirty="0" smtClean="0"/>
              <a:t>   </a:t>
            </a:r>
            <a:r>
              <a:rPr lang="ru-RU" sz="1500" dirty="0" err="1"/>
              <a:t>Усі</a:t>
            </a:r>
            <a:r>
              <a:rPr lang="ru-RU" sz="1500" dirty="0"/>
              <a:t> </a:t>
            </a:r>
            <a:r>
              <a:rPr lang="ru-RU" sz="1500" dirty="0" err="1"/>
              <a:t>викладені</a:t>
            </a:r>
            <a:r>
              <a:rPr lang="ru-RU" sz="1500" dirty="0"/>
              <a:t> </a:t>
            </a:r>
            <a:r>
              <a:rPr lang="ru-RU" sz="1500" dirty="0" err="1"/>
              <a:t>позиції</a:t>
            </a:r>
            <a:r>
              <a:rPr lang="ru-RU" sz="1500" dirty="0"/>
              <a:t> є </a:t>
            </a:r>
            <a:r>
              <a:rPr lang="ru-RU" sz="1500" dirty="0" err="1"/>
              <a:t>особистими</a:t>
            </a:r>
            <a:r>
              <a:rPr lang="ru-RU" sz="1500" dirty="0"/>
              <a:t> думками автора та, в </a:t>
            </a:r>
            <a:r>
              <a:rPr lang="ru-RU" sz="1500" dirty="0" err="1"/>
              <a:t>жодному</a:t>
            </a:r>
            <a:r>
              <a:rPr lang="ru-RU" sz="1500" dirty="0"/>
              <a:t> </a:t>
            </a:r>
            <a:r>
              <a:rPr lang="ru-RU" sz="1500" dirty="0" err="1" smtClean="0"/>
              <a:t>разі</a:t>
            </a:r>
            <a:r>
              <a:rPr lang="ru-RU" sz="1500" dirty="0" smtClean="0"/>
              <a:t>,</a:t>
            </a:r>
            <a:r>
              <a:rPr lang="en-US" sz="1500" dirty="0" smtClean="0"/>
              <a:t> </a:t>
            </a:r>
            <a:r>
              <a:rPr lang="ru-RU" sz="1500" dirty="0" smtClean="0"/>
              <a:t>не </a:t>
            </a:r>
            <a:r>
              <a:rPr lang="ru-RU" sz="1500" dirty="0" err="1"/>
              <a:t>відображають</a:t>
            </a:r>
            <a:r>
              <a:rPr lang="ru-RU" sz="1500" dirty="0"/>
              <a:t> </a:t>
            </a:r>
            <a:r>
              <a:rPr lang="ru-RU" sz="1500" dirty="0" err="1"/>
              <a:t>позиції</a:t>
            </a:r>
            <a:r>
              <a:rPr lang="ru-RU" sz="1500" dirty="0"/>
              <a:t> ЄС 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en-US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066800" y="1882259"/>
          <a:ext cx="10058400" cy="34822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1680"/>
                <a:gridCol w="2011680"/>
                <a:gridCol w="2011680"/>
                <a:gridCol w="2011680"/>
                <a:gridCol w="2011680"/>
              </a:tblGrid>
              <a:tr h="438995"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uk-UA" sz="1800" b="1" u="none" strike="noStrike" noProof="0" dirty="0" smtClean="0">
                          <a:solidFill>
                            <a:schemeClr val="tx1"/>
                          </a:solidFill>
                        </a:rPr>
                        <a:t>Економічно активне населення, осіб</a:t>
                      </a:r>
                      <a:endParaRPr lang="uk-UA" sz="1800" b="1" i="0" u="none" strike="noStrike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uk-UA" sz="1800" b="1" u="none" strike="noStrike" noProof="0" dirty="0" smtClean="0">
                          <a:solidFill>
                            <a:schemeClr val="tx1"/>
                          </a:solidFill>
                        </a:rPr>
                        <a:t>Співвідношення працездатних ВПО до економічно активного населення, %</a:t>
                      </a:r>
                      <a:endParaRPr lang="uk-UA" sz="1800" b="1" i="0" u="none" strike="noStrike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uk-UA" sz="1800" b="1" u="none" strike="noStrike" noProof="0" dirty="0" smtClean="0">
                          <a:solidFill>
                            <a:schemeClr val="tx1"/>
                          </a:solidFill>
                        </a:rPr>
                        <a:t>Частка працездатних ВПО, що  потребує працевлаштування,</a:t>
                      </a:r>
                      <a:r>
                        <a:rPr lang="uk-UA" sz="1800" b="1" u="none" strike="noStrike" baseline="0" noProof="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uk-UA" sz="1800" b="1" u="none" strike="noStrike" noProof="0" dirty="0" smtClean="0">
                          <a:solidFill>
                            <a:schemeClr val="tx1"/>
                          </a:solidFill>
                        </a:rPr>
                        <a:t>%</a:t>
                      </a:r>
                      <a:endParaRPr lang="uk-UA" sz="1800" b="1" i="0" u="none" strike="noStrike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uk-UA" sz="1800" b="1" u="none" strike="noStrike" noProof="0" dirty="0" smtClean="0">
                          <a:solidFill>
                            <a:schemeClr val="tx1"/>
                          </a:solidFill>
                        </a:rPr>
                        <a:t>Частка працездатних ВПО, що звернулись до служби зайнятості, %</a:t>
                      </a:r>
                      <a:endParaRPr lang="uk-UA" sz="1800" b="1" i="0" u="none" strike="noStrike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438995">
                <a:tc>
                  <a:txBody>
                    <a:bodyPr/>
                    <a:lstStyle/>
                    <a:p>
                      <a:pPr algn="ctr" fontAlgn="b"/>
                      <a:r>
                        <a:rPr lang="uk-UA" sz="1800" b="0" i="0" u="none" strike="noStrike" noProof="0" smtClean="0">
                          <a:solidFill>
                            <a:schemeClr val="tx1"/>
                          </a:solidFill>
                          <a:latin typeface="+mn-lt"/>
                        </a:rPr>
                        <a:t>Донецька</a:t>
                      </a:r>
                      <a:endParaRPr lang="uk-UA" sz="1800" b="0" i="0" u="none" strike="noStrike" noProof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/>
                        <a:t>883,600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/>
                        <a:t>12%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/>
                        <a:t>16%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/>
                        <a:t>7%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8995">
                <a:tc>
                  <a:txBody>
                    <a:bodyPr/>
                    <a:lstStyle/>
                    <a:p>
                      <a:pPr algn="ctr" fontAlgn="b"/>
                      <a:r>
                        <a:rPr lang="uk-UA" sz="1800" b="0" i="0" u="none" strike="noStrike" noProof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Луганська</a:t>
                      </a:r>
                      <a:endParaRPr lang="uk-UA" sz="1800" b="0" i="0" u="none" strike="noStrike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/>
                        <a:t>366,900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/>
                        <a:t>6%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/>
                        <a:t>11%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/>
                        <a:t>13%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8995">
                <a:tc>
                  <a:txBody>
                    <a:bodyPr/>
                    <a:lstStyle/>
                    <a:p>
                      <a:pPr algn="ctr" fontAlgn="b"/>
                      <a:r>
                        <a:rPr lang="uk-UA" sz="1800" b="0" i="0" u="none" strike="noStrike" noProof="0" smtClean="0">
                          <a:solidFill>
                            <a:schemeClr val="tx1"/>
                          </a:solidFill>
                          <a:latin typeface="+mn-lt"/>
                        </a:rPr>
                        <a:t>Харківська</a:t>
                      </a:r>
                      <a:endParaRPr lang="uk-UA" sz="1800" b="0" i="0" u="none" strike="noStrike" noProof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/>
                        <a:t>1,312,600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/>
                        <a:t>3%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/>
                        <a:t>42%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/>
                        <a:t>13%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8995">
                <a:tc>
                  <a:txBody>
                    <a:bodyPr/>
                    <a:lstStyle/>
                    <a:p>
                      <a:pPr algn="ctr" fontAlgn="t"/>
                      <a:r>
                        <a:rPr lang="uk-UA" sz="1800" b="0" i="0" u="none" strike="noStrike" noProof="0" smtClean="0">
                          <a:solidFill>
                            <a:schemeClr val="tx1"/>
                          </a:solidFill>
                          <a:latin typeface="+mn-lt"/>
                        </a:rPr>
                        <a:t>Запорізька</a:t>
                      </a:r>
                      <a:endParaRPr lang="uk-UA" sz="1800" b="0" i="0" u="none" strike="noStrike" noProof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/>
                        <a:t>825,100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/>
                        <a:t>2%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/>
                        <a:t>50%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/>
                        <a:t>15%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45116">
                <a:tc>
                  <a:txBody>
                    <a:bodyPr/>
                    <a:lstStyle/>
                    <a:p>
                      <a:pPr algn="ctr" fontAlgn="b"/>
                      <a:r>
                        <a:rPr lang="uk-UA" sz="1800" b="0" i="0" u="none" strike="noStrike" noProof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Дніпропетровська</a:t>
                      </a:r>
                      <a:endParaRPr lang="uk-UA" sz="1800" b="0" i="0" u="none" strike="noStrike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/>
                        <a:t>1,608,400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/>
                        <a:t>1%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/>
                        <a:t>68%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u="none" strike="noStrike" dirty="0"/>
                        <a:t>17%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681445" y="1201784"/>
            <a:ext cx="10787744" cy="5865766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uk-UA" dirty="0" smtClean="0"/>
              <a:t>Житло</a:t>
            </a:r>
            <a:endParaRPr lang="uk-UA" sz="1500" dirty="0" smtClean="0"/>
          </a:p>
          <a:p>
            <a:pPr>
              <a:buNone/>
            </a:pPr>
            <a:endParaRPr lang="ru-RU" sz="1500" dirty="0" smtClean="0"/>
          </a:p>
          <a:p>
            <a:pPr>
              <a:buNone/>
            </a:pPr>
            <a:endParaRPr lang="ru-RU" sz="1500" dirty="0" smtClean="0"/>
          </a:p>
          <a:p>
            <a:pPr>
              <a:buNone/>
            </a:pPr>
            <a:endParaRPr lang="ru-RU" sz="1500" dirty="0" smtClean="0"/>
          </a:p>
          <a:p>
            <a:pPr>
              <a:buNone/>
            </a:pPr>
            <a:endParaRPr lang="ru-RU" sz="1500" dirty="0" smtClean="0"/>
          </a:p>
          <a:p>
            <a:pPr>
              <a:buNone/>
            </a:pPr>
            <a:endParaRPr lang="ru-RU" sz="1500" dirty="0" smtClean="0"/>
          </a:p>
          <a:p>
            <a:pPr>
              <a:buNone/>
            </a:pPr>
            <a:endParaRPr lang="ru-RU" sz="1500" dirty="0" smtClean="0"/>
          </a:p>
          <a:p>
            <a:pPr>
              <a:buNone/>
            </a:pPr>
            <a:endParaRPr lang="ru-RU" sz="1500" dirty="0" smtClean="0"/>
          </a:p>
          <a:p>
            <a:pPr>
              <a:buNone/>
            </a:pPr>
            <a:endParaRPr lang="ru-RU" sz="1500" dirty="0" smtClean="0"/>
          </a:p>
          <a:p>
            <a:pPr>
              <a:buNone/>
            </a:pPr>
            <a:endParaRPr lang="ru-RU" sz="1500" dirty="0" smtClean="0"/>
          </a:p>
          <a:p>
            <a:pPr algn="ctr">
              <a:buNone/>
            </a:pPr>
            <a:endParaRPr lang="ru-RU" sz="1500" i="1" dirty="0" smtClean="0"/>
          </a:p>
          <a:p>
            <a:pPr>
              <a:buNone/>
            </a:pPr>
            <a:r>
              <a:rPr lang="uk-UA" sz="1500" i="1" dirty="0" smtClean="0"/>
              <a:t>                               Джерело: Державна служба статистики, Міністерство соціальної політики, власні розрахунки</a:t>
            </a:r>
          </a:p>
          <a:p>
            <a:pPr>
              <a:buNone/>
            </a:pPr>
            <a:r>
              <a:rPr lang="uk-UA" sz="1500" i="1" dirty="0" smtClean="0"/>
              <a:t>                              * приблизна оцінка з врахування кількості ВПО та без врахування осіб, що проживають на території</a:t>
            </a:r>
          </a:p>
          <a:p>
            <a:pPr>
              <a:buNone/>
            </a:pPr>
            <a:r>
              <a:rPr lang="uk-UA" sz="1500" i="1" dirty="0" smtClean="0"/>
              <a:t>                                 проведення АТО</a:t>
            </a:r>
          </a:p>
          <a:p>
            <a:pPr marL="0" indent="0">
              <a:buNone/>
            </a:pPr>
            <a:r>
              <a:rPr lang="ru-RU" dirty="0"/>
              <a:t>	</a:t>
            </a:r>
            <a:r>
              <a:rPr lang="ru-RU" dirty="0" smtClean="0"/>
              <a:t>					</a:t>
            </a:r>
            <a:r>
              <a:rPr lang="ru-RU" sz="1400" dirty="0" err="1" smtClean="0"/>
              <a:t>Цей</a:t>
            </a:r>
            <a:r>
              <a:rPr lang="ru-RU" sz="1400" dirty="0" smtClean="0"/>
              <a:t> </a:t>
            </a:r>
            <a:r>
              <a:rPr lang="ru-RU" sz="1400" dirty="0"/>
              <a:t>проект </a:t>
            </a:r>
            <a:r>
              <a:rPr lang="ru-RU" sz="1400" dirty="0" err="1"/>
              <a:t>фінансується</a:t>
            </a:r>
            <a:r>
              <a:rPr lang="ru-RU" sz="1400" dirty="0"/>
              <a:t> </a:t>
            </a:r>
            <a:r>
              <a:rPr lang="ru-RU" sz="1400" dirty="0" err="1"/>
              <a:t>Європейським</a:t>
            </a:r>
            <a:r>
              <a:rPr lang="ru-RU" sz="1400" dirty="0"/>
              <a:t> Союзом</a:t>
            </a:r>
          </a:p>
          <a:p>
            <a:pPr marL="0" indent="0">
              <a:buNone/>
            </a:pPr>
            <a:r>
              <a:rPr lang="ru-RU" sz="1400" dirty="0"/>
              <a:t> 	                     </a:t>
            </a:r>
            <a:r>
              <a:rPr lang="ru-RU" sz="1400" dirty="0" err="1" smtClean="0"/>
              <a:t>Усі</a:t>
            </a:r>
            <a:r>
              <a:rPr lang="ru-RU" sz="1400" dirty="0" smtClean="0"/>
              <a:t> </a:t>
            </a:r>
            <a:r>
              <a:rPr lang="ru-RU" sz="1400" dirty="0" err="1"/>
              <a:t>викладені</a:t>
            </a:r>
            <a:r>
              <a:rPr lang="ru-RU" sz="1400" dirty="0"/>
              <a:t> </a:t>
            </a:r>
            <a:r>
              <a:rPr lang="ru-RU" sz="1400" dirty="0" err="1"/>
              <a:t>позиції</a:t>
            </a:r>
            <a:r>
              <a:rPr lang="ru-RU" sz="1400" dirty="0"/>
              <a:t> є </a:t>
            </a:r>
            <a:r>
              <a:rPr lang="ru-RU" sz="1400" dirty="0" err="1"/>
              <a:t>особистими</a:t>
            </a:r>
            <a:r>
              <a:rPr lang="ru-RU" sz="1400" dirty="0"/>
              <a:t> думками автора та, в </a:t>
            </a:r>
            <a:r>
              <a:rPr lang="ru-RU" sz="1400" dirty="0" err="1"/>
              <a:t>жодному</a:t>
            </a:r>
            <a:r>
              <a:rPr lang="ru-RU" sz="1400" dirty="0"/>
              <a:t> </a:t>
            </a:r>
            <a:r>
              <a:rPr lang="ru-RU" sz="1400" dirty="0" err="1" smtClean="0"/>
              <a:t>разі</a:t>
            </a:r>
            <a:r>
              <a:rPr lang="ru-RU" sz="1400" dirty="0" smtClean="0"/>
              <a:t>,</a:t>
            </a:r>
            <a:r>
              <a:rPr lang="en-US" sz="1400" dirty="0" smtClean="0"/>
              <a:t> </a:t>
            </a:r>
            <a:r>
              <a:rPr lang="ru-RU" sz="1400" dirty="0" smtClean="0"/>
              <a:t>не </a:t>
            </a:r>
            <a:r>
              <a:rPr lang="ru-RU" sz="1400" dirty="0" err="1"/>
              <a:t>відображають</a:t>
            </a:r>
            <a:r>
              <a:rPr lang="ru-RU" sz="1400" dirty="0"/>
              <a:t> </a:t>
            </a:r>
            <a:r>
              <a:rPr lang="ru-RU" sz="1400" dirty="0" err="1"/>
              <a:t>позиції</a:t>
            </a:r>
            <a:r>
              <a:rPr lang="ru-RU" sz="1400" dirty="0"/>
              <a:t> ЄС </a:t>
            </a:r>
          </a:p>
          <a:p>
            <a:pPr>
              <a:buNone/>
            </a:pPr>
            <a:endParaRPr lang="ru-RU" sz="1400" dirty="0" smtClean="0"/>
          </a:p>
          <a:p>
            <a:pPr>
              <a:buNone/>
            </a:pPr>
            <a:endParaRPr lang="en-US" sz="1400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420112" y="1882259"/>
          <a:ext cx="7351776" cy="30723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7944"/>
                <a:gridCol w="1837944"/>
                <a:gridCol w="1837944"/>
                <a:gridCol w="1837944"/>
              </a:tblGrid>
              <a:tr h="438912"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b="1" noProof="0" dirty="0" smtClean="0">
                          <a:solidFill>
                            <a:schemeClr val="tx1"/>
                          </a:solidFill>
                        </a:rPr>
                        <a:t>Загальна</a:t>
                      </a:r>
                      <a:r>
                        <a:rPr lang="uk-UA" b="1" dirty="0" smtClean="0">
                          <a:solidFill>
                            <a:schemeClr val="tx1"/>
                          </a:solidFill>
                        </a:rPr>
                        <a:t> житлова площа на</a:t>
                      </a:r>
                      <a:r>
                        <a:rPr lang="uk-UA" b="1" baseline="0" dirty="0" smtClean="0">
                          <a:solidFill>
                            <a:schemeClr val="tx1"/>
                          </a:solidFill>
                        </a:rPr>
                        <a:t> особу, м. кв.</a:t>
                      </a:r>
                      <a:endParaRPr lang="uk-UA" sz="1800" b="1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uk-UA" sz="1800" b="1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dirty="0">
                        <a:latin typeface="+mn-lt"/>
                      </a:endParaRPr>
                    </a:p>
                  </a:txBody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  <a:endParaRPr lang="en-US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  <a:endParaRPr lang="en-US" sz="18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2014</a:t>
                      </a:r>
                      <a:r>
                        <a:rPr lang="ru-RU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*</a:t>
                      </a:r>
                      <a:endParaRPr lang="en-US" sz="18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fontAlgn="b"/>
                      <a:r>
                        <a:rPr lang="uk-UA" sz="1800" b="0" i="0" u="none" strike="noStrike" noProof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Донецька</a:t>
                      </a:r>
                      <a:endParaRPr lang="uk-UA" sz="1800" b="0" i="0" u="none" strike="noStrike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23.0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11.8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21.2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fontAlgn="b"/>
                      <a:r>
                        <a:rPr lang="uk-UA" sz="1800" b="0" i="0" u="none" strike="noStrike" noProof="0" smtClean="0">
                          <a:solidFill>
                            <a:schemeClr val="tx1"/>
                          </a:solidFill>
                          <a:latin typeface="+mn-lt"/>
                        </a:rPr>
                        <a:t>Луганська</a:t>
                      </a:r>
                      <a:endParaRPr lang="uk-UA" sz="1800" b="0" i="0" u="none" strike="noStrike" noProof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24.5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8.0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15.5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fontAlgn="b"/>
                      <a:r>
                        <a:rPr lang="uk-UA" sz="1800" b="0" i="0" u="none" strike="noStrike" noProof="0" smtClean="0">
                          <a:solidFill>
                            <a:schemeClr val="tx1"/>
                          </a:solidFill>
                          <a:latin typeface="+mn-lt"/>
                        </a:rPr>
                        <a:t>Харківська</a:t>
                      </a:r>
                      <a:endParaRPr lang="uk-UA" sz="1800" b="0" i="0" u="none" strike="noStrike" noProof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23.6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23.9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22.4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fontAlgn="t"/>
                      <a:r>
                        <a:rPr lang="uk-UA" sz="1800" b="0" i="0" u="none" strike="noStrike" noProof="0" smtClean="0">
                          <a:solidFill>
                            <a:schemeClr val="tx1"/>
                          </a:solidFill>
                          <a:latin typeface="+mn-lt"/>
                        </a:rPr>
                        <a:t>Запорізька</a:t>
                      </a:r>
                      <a:endParaRPr lang="uk-UA" sz="1800" b="0" i="0" u="none" strike="noStrike" noProof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23.1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23.2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22.0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fontAlgn="b"/>
                      <a:r>
                        <a:rPr lang="uk-UA" sz="1800" b="0" i="0" u="none" strike="noStrike" noProof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Дніпропетровська</a:t>
                      </a:r>
                      <a:endParaRPr lang="uk-UA" sz="1800" b="0" i="0" u="none" strike="noStrike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23.9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24.1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23.6</a:t>
                      </a: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681445" y="1201784"/>
            <a:ext cx="10787744" cy="565621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uk-UA" dirty="0" smtClean="0"/>
              <a:t>Заклади</a:t>
            </a:r>
            <a:r>
              <a:rPr lang="ru-RU" dirty="0" smtClean="0"/>
              <a:t> </a:t>
            </a:r>
            <a:r>
              <a:rPr lang="uk-UA" dirty="0" smtClean="0"/>
              <a:t>дошкільної освіти</a:t>
            </a:r>
          </a:p>
          <a:p>
            <a:pPr>
              <a:buNone/>
            </a:pPr>
            <a:endParaRPr lang="uk-UA" sz="1500" dirty="0" smtClean="0"/>
          </a:p>
          <a:p>
            <a:pPr>
              <a:buNone/>
            </a:pPr>
            <a:endParaRPr lang="ru-RU" sz="1500" dirty="0" smtClean="0"/>
          </a:p>
          <a:p>
            <a:pPr>
              <a:buNone/>
            </a:pPr>
            <a:endParaRPr lang="ru-RU" sz="1500" dirty="0" smtClean="0"/>
          </a:p>
          <a:p>
            <a:pPr>
              <a:buNone/>
            </a:pPr>
            <a:endParaRPr lang="ru-RU" sz="1500" dirty="0" smtClean="0"/>
          </a:p>
          <a:p>
            <a:pPr>
              <a:buNone/>
            </a:pPr>
            <a:endParaRPr lang="ru-RU" sz="1500" dirty="0" smtClean="0"/>
          </a:p>
          <a:p>
            <a:pPr>
              <a:buNone/>
            </a:pPr>
            <a:endParaRPr lang="ru-RU" sz="1500" dirty="0" smtClean="0"/>
          </a:p>
          <a:p>
            <a:pPr>
              <a:buNone/>
            </a:pPr>
            <a:endParaRPr lang="ru-RU" sz="1500" dirty="0" smtClean="0"/>
          </a:p>
          <a:p>
            <a:pPr>
              <a:buNone/>
            </a:pPr>
            <a:endParaRPr lang="ru-RU" sz="1500" dirty="0" smtClean="0"/>
          </a:p>
          <a:p>
            <a:pPr>
              <a:buNone/>
            </a:pPr>
            <a:endParaRPr lang="ru-RU" sz="1500" dirty="0" smtClean="0"/>
          </a:p>
          <a:p>
            <a:pPr>
              <a:buNone/>
            </a:pPr>
            <a:endParaRPr lang="ru-RU" sz="1500" dirty="0" smtClean="0"/>
          </a:p>
          <a:p>
            <a:pPr>
              <a:buNone/>
            </a:pPr>
            <a:r>
              <a:rPr lang="ru-RU" sz="1500" i="1" dirty="0" smtClean="0"/>
              <a:t>             </a:t>
            </a:r>
            <a:r>
              <a:rPr lang="en-US" sz="1500" i="1" dirty="0" smtClean="0"/>
              <a:t>   </a:t>
            </a:r>
            <a:r>
              <a:rPr lang="uk-UA" sz="1500" i="1" dirty="0" smtClean="0"/>
              <a:t>Джерело: Державна служба статистики</a:t>
            </a:r>
          </a:p>
          <a:p>
            <a:pPr>
              <a:buNone/>
            </a:pPr>
            <a:endParaRPr lang="ru-RU" sz="1400" dirty="0" smtClean="0"/>
          </a:p>
          <a:p>
            <a:pPr>
              <a:buNone/>
            </a:pPr>
            <a:r>
              <a:rPr lang="ru-RU" sz="1400" dirty="0"/>
              <a:t>	</a:t>
            </a:r>
            <a:endParaRPr lang="ru-RU" sz="1400" dirty="0" smtClean="0"/>
          </a:p>
          <a:p>
            <a:pPr>
              <a:buNone/>
            </a:pPr>
            <a:r>
              <a:rPr lang="ru-RU" sz="1400" dirty="0"/>
              <a:t>	</a:t>
            </a:r>
            <a:r>
              <a:rPr lang="ru-RU" sz="1400" dirty="0" smtClean="0"/>
              <a:t>						</a:t>
            </a:r>
            <a:r>
              <a:rPr lang="ru-RU" sz="1400" dirty="0" err="1" smtClean="0"/>
              <a:t>Цей</a:t>
            </a:r>
            <a:r>
              <a:rPr lang="ru-RU" sz="1400" dirty="0" smtClean="0"/>
              <a:t> </a:t>
            </a:r>
            <a:r>
              <a:rPr lang="ru-RU" sz="1400" dirty="0"/>
              <a:t>проект </a:t>
            </a:r>
            <a:r>
              <a:rPr lang="ru-RU" sz="1400" dirty="0" err="1"/>
              <a:t>фінансується</a:t>
            </a:r>
            <a:r>
              <a:rPr lang="ru-RU" sz="1400" dirty="0"/>
              <a:t> </a:t>
            </a:r>
            <a:r>
              <a:rPr lang="ru-RU" sz="1400" dirty="0" err="1"/>
              <a:t>Європейським</a:t>
            </a:r>
            <a:r>
              <a:rPr lang="ru-RU" sz="1400" dirty="0"/>
              <a:t> Союзом</a:t>
            </a:r>
          </a:p>
          <a:p>
            <a:pPr>
              <a:buNone/>
            </a:pPr>
            <a:r>
              <a:rPr lang="ru-RU" sz="1400" dirty="0"/>
              <a:t> 	                         </a:t>
            </a:r>
            <a:r>
              <a:rPr lang="ru-RU" sz="1400" dirty="0" smtClean="0"/>
              <a:t>         </a:t>
            </a:r>
            <a:r>
              <a:rPr lang="ru-RU" sz="1400" dirty="0" err="1"/>
              <a:t>Усі</a:t>
            </a:r>
            <a:r>
              <a:rPr lang="ru-RU" sz="1400" dirty="0"/>
              <a:t> </a:t>
            </a:r>
            <a:r>
              <a:rPr lang="ru-RU" sz="1400" dirty="0" err="1"/>
              <a:t>викладені</a:t>
            </a:r>
            <a:r>
              <a:rPr lang="ru-RU" sz="1400" dirty="0"/>
              <a:t> </a:t>
            </a:r>
            <a:r>
              <a:rPr lang="ru-RU" sz="1400" dirty="0" err="1"/>
              <a:t>позиції</a:t>
            </a:r>
            <a:r>
              <a:rPr lang="ru-RU" sz="1400" dirty="0"/>
              <a:t> є </a:t>
            </a:r>
            <a:r>
              <a:rPr lang="ru-RU" sz="1400" dirty="0" err="1"/>
              <a:t>особистими</a:t>
            </a:r>
            <a:r>
              <a:rPr lang="ru-RU" sz="1400" dirty="0"/>
              <a:t> думками автора та, в </a:t>
            </a:r>
            <a:r>
              <a:rPr lang="ru-RU" sz="1400" dirty="0" err="1"/>
              <a:t>жодному</a:t>
            </a:r>
            <a:r>
              <a:rPr lang="ru-RU" sz="1400" dirty="0"/>
              <a:t> </a:t>
            </a:r>
            <a:r>
              <a:rPr lang="ru-RU" sz="1400" dirty="0" err="1" smtClean="0"/>
              <a:t>разі</a:t>
            </a:r>
            <a:r>
              <a:rPr lang="ru-RU" sz="1400" dirty="0" smtClean="0"/>
              <a:t>, не </a:t>
            </a:r>
            <a:r>
              <a:rPr lang="ru-RU" sz="1400" dirty="0" err="1"/>
              <a:t>відображають</a:t>
            </a:r>
            <a:r>
              <a:rPr lang="ru-RU" sz="1400" dirty="0"/>
              <a:t> </a:t>
            </a:r>
            <a:r>
              <a:rPr lang="ru-RU" sz="1400" dirty="0" err="1"/>
              <a:t>позиції</a:t>
            </a:r>
            <a:r>
              <a:rPr lang="ru-RU" sz="1400" dirty="0"/>
              <a:t> ЄС </a:t>
            </a:r>
          </a:p>
          <a:p>
            <a:pPr>
              <a:buNone/>
            </a:pPr>
            <a:endParaRPr lang="en-US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409700" y="1882259"/>
          <a:ext cx="9966960" cy="30729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3392"/>
                <a:gridCol w="1993392"/>
                <a:gridCol w="1993392"/>
                <a:gridCol w="1993392"/>
                <a:gridCol w="1993392"/>
              </a:tblGrid>
              <a:tr h="438995"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uk-UA" sz="1800" b="1" noProof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Навантаження на 100 місць, осіб</a:t>
                      </a:r>
                      <a:endParaRPr lang="uk-UA" sz="1800" b="1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 smtClean="0">
                        <a:latin typeface="+mn-lt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uk-UA" sz="1800" b="1" noProof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Охоплення</a:t>
                      </a:r>
                      <a:r>
                        <a:rPr lang="ru-RU" sz="1800" b="1" baseline="0" noProof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uk-UA" sz="1800" b="1" noProof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дітей відповідного віку, %</a:t>
                      </a:r>
                      <a:endParaRPr lang="uk-UA" sz="1800" b="1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dirty="0">
                        <a:latin typeface="+mn-lt"/>
                      </a:endParaRPr>
                    </a:p>
                  </a:txBody>
                  <a:tcPr/>
                </a:tc>
              </a:tr>
              <a:tr h="438995"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2013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2014</a:t>
                      </a:r>
                      <a:endParaRPr lang="en-US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2013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2014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438995">
                <a:tc>
                  <a:txBody>
                    <a:bodyPr/>
                    <a:lstStyle/>
                    <a:p>
                      <a:pPr algn="ctr" fontAlgn="b"/>
                      <a:r>
                        <a:rPr lang="uk-UA" sz="1800" b="0" i="0" u="none" strike="noStrike" noProof="0" smtClean="0">
                          <a:solidFill>
                            <a:schemeClr val="tx1"/>
                          </a:solidFill>
                          <a:latin typeface="+mn-lt"/>
                        </a:rPr>
                        <a:t>Донецька</a:t>
                      </a:r>
                      <a:endParaRPr lang="uk-UA" sz="1800" b="0" i="0" u="none" strike="noStrike" noProof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117.6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101.4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75%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FF0000"/>
                          </a:solidFill>
                          <a:latin typeface="+mn-lt"/>
                        </a:rPr>
                        <a:t>28%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8995">
                <a:tc>
                  <a:txBody>
                    <a:bodyPr/>
                    <a:lstStyle/>
                    <a:p>
                      <a:pPr algn="ctr" fontAlgn="b"/>
                      <a:r>
                        <a:rPr lang="uk-UA" sz="1800" b="0" i="0" u="none" strike="noStrike" noProof="0" smtClean="0">
                          <a:solidFill>
                            <a:schemeClr val="tx1"/>
                          </a:solidFill>
                          <a:latin typeface="+mn-lt"/>
                        </a:rPr>
                        <a:t>Луганська</a:t>
                      </a:r>
                      <a:endParaRPr lang="uk-UA" sz="1800" b="0" i="0" u="none" strike="noStrike" noProof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118.5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uk-UA" sz="18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</a:t>
                      </a:r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05.1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62%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FF0000"/>
                          </a:solidFill>
                          <a:latin typeface="+mn-lt"/>
                        </a:rPr>
                        <a:t>13%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8995">
                <a:tc>
                  <a:txBody>
                    <a:bodyPr/>
                    <a:lstStyle/>
                    <a:p>
                      <a:pPr algn="ctr" fontAlgn="b"/>
                      <a:r>
                        <a:rPr lang="uk-UA" sz="1800" b="0" i="0" u="none" strike="noStrike" noProof="0" smtClean="0">
                          <a:solidFill>
                            <a:schemeClr val="tx1"/>
                          </a:solidFill>
                          <a:latin typeface="+mn-lt"/>
                        </a:rPr>
                        <a:t>Харківська</a:t>
                      </a:r>
                      <a:endParaRPr lang="uk-UA" sz="1800" b="0" i="0" u="none" strike="noStrike" noProof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106.8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FF0000"/>
                          </a:solidFill>
                          <a:latin typeface="+mn-lt"/>
                        </a:rPr>
                        <a:t>109.5 </a:t>
                      </a:r>
                      <a:endParaRPr lang="en-US" sz="1800" b="0" i="0" u="none" strike="noStrike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67%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70%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8995">
                <a:tc>
                  <a:txBody>
                    <a:bodyPr/>
                    <a:lstStyle/>
                    <a:p>
                      <a:pPr algn="ctr" fontAlgn="t"/>
                      <a:r>
                        <a:rPr lang="uk-UA" sz="1800" b="0" i="0" u="none" strike="noStrike" noProof="0" smtClean="0">
                          <a:solidFill>
                            <a:schemeClr val="tx1"/>
                          </a:solidFill>
                          <a:latin typeface="+mn-lt"/>
                        </a:rPr>
                        <a:t>Запорізька</a:t>
                      </a:r>
                      <a:endParaRPr lang="uk-UA" sz="1800" b="0" i="0" u="none" strike="noStrike" noProof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121.6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120.0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73%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73%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8995">
                <a:tc>
                  <a:txBody>
                    <a:bodyPr/>
                    <a:lstStyle/>
                    <a:p>
                      <a:pPr algn="ctr" fontAlgn="b"/>
                      <a:r>
                        <a:rPr lang="uk-UA" sz="1800" b="0" i="0" u="none" strike="noStrike" noProof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Дніпропетровська</a:t>
                      </a:r>
                      <a:endParaRPr lang="uk-UA" sz="1800" b="0" i="0" u="none" strike="noStrike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115.4 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 smtClean="0">
                          <a:solidFill>
                            <a:srgbClr val="FF0000"/>
                          </a:solidFill>
                          <a:latin typeface="+mn-lt"/>
                        </a:rPr>
                        <a:t>116.8 </a:t>
                      </a:r>
                      <a:endParaRPr lang="en-US" sz="1800" b="0" i="0" u="none" strike="noStrike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69%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70%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681445" y="1201784"/>
            <a:ext cx="10787744" cy="565621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uk-UA" dirty="0" smtClean="0"/>
              <a:t>Заклади</a:t>
            </a:r>
            <a:r>
              <a:rPr lang="ru-RU" dirty="0" smtClean="0"/>
              <a:t> </a:t>
            </a:r>
            <a:r>
              <a:rPr lang="uk-UA" dirty="0" smtClean="0"/>
              <a:t>шкільної освіти</a:t>
            </a:r>
          </a:p>
          <a:p>
            <a:pPr>
              <a:buNone/>
            </a:pPr>
            <a:endParaRPr lang="ru-RU" sz="1500" dirty="0" smtClean="0"/>
          </a:p>
          <a:p>
            <a:pPr>
              <a:buNone/>
            </a:pPr>
            <a:endParaRPr lang="ru-RU" sz="1500" i="1" dirty="0" smtClean="0"/>
          </a:p>
          <a:p>
            <a:pPr>
              <a:buNone/>
            </a:pPr>
            <a:endParaRPr lang="ru-RU" sz="1500" i="1" dirty="0" smtClean="0"/>
          </a:p>
          <a:p>
            <a:pPr>
              <a:buNone/>
            </a:pPr>
            <a:endParaRPr lang="ru-RU" sz="1500" i="1" dirty="0" smtClean="0"/>
          </a:p>
          <a:p>
            <a:pPr>
              <a:buNone/>
            </a:pPr>
            <a:endParaRPr lang="ru-RU" sz="1500" i="1" dirty="0" smtClean="0"/>
          </a:p>
          <a:p>
            <a:pPr>
              <a:buNone/>
            </a:pPr>
            <a:endParaRPr lang="ru-RU" sz="1500" i="1" dirty="0" smtClean="0"/>
          </a:p>
          <a:p>
            <a:pPr>
              <a:buNone/>
            </a:pPr>
            <a:endParaRPr lang="ru-RU" sz="1500" i="1" dirty="0" smtClean="0"/>
          </a:p>
          <a:p>
            <a:pPr>
              <a:buNone/>
            </a:pPr>
            <a:endParaRPr lang="ru-RU" sz="1500" i="1" dirty="0" smtClean="0"/>
          </a:p>
          <a:p>
            <a:pPr>
              <a:buNone/>
            </a:pPr>
            <a:endParaRPr lang="ru-RU" sz="1500" i="1" dirty="0" smtClean="0"/>
          </a:p>
          <a:p>
            <a:pPr>
              <a:buNone/>
            </a:pPr>
            <a:endParaRPr lang="ru-RU" sz="1500" i="1" dirty="0" smtClean="0"/>
          </a:p>
          <a:p>
            <a:pPr>
              <a:buNone/>
            </a:pPr>
            <a:r>
              <a:rPr lang="ru-RU" sz="1500" i="1" dirty="0" smtClean="0"/>
              <a:t>         </a:t>
            </a:r>
            <a:r>
              <a:rPr lang="en-US" sz="1500" i="1" dirty="0" smtClean="0"/>
              <a:t>        </a:t>
            </a:r>
            <a:r>
              <a:rPr lang="uk-UA" sz="1500" i="1" dirty="0" smtClean="0"/>
              <a:t>Джерело: Державна служба статистики</a:t>
            </a:r>
          </a:p>
          <a:p>
            <a:pPr>
              <a:buNone/>
            </a:pPr>
            <a:endParaRPr lang="ru-RU" dirty="0" smtClean="0"/>
          </a:p>
          <a:p>
            <a:pPr marL="0" indent="0">
              <a:buNone/>
            </a:pPr>
            <a:r>
              <a:rPr lang="ru-RU" dirty="0"/>
              <a:t>	</a:t>
            </a:r>
            <a:r>
              <a:rPr lang="ru-RU" dirty="0" smtClean="0"/>
              <a:t>					</a:t>
            </a:r>
            <a:r>
              <a:rPr lang="ru-RU" sz="1400" dirty="0" err="1" smtClean="0"/>
              <a:t>Цей</a:t>
            </a:r>
            <a:r>
              <a:rPr lang="ru-RU" sz="1400" dirty="0" smtClean="0"/>
              <a:t> </a:t>
            </a:r>
            <a:r>
              <a:rPr lang="ru-RU" sz="1400" dirty="0"/>
              <a:t>проект </a:t>
            </a:r>
            <a:r>
              <a:rPr lang="ru-RU" sz="1400" dirty="0" err="1"/>
              <a:t>фінансується</a:t>
            </a:r>
            <a:r>
              <a:rPr lang="ru-RU" sz="1400" dirty="0"/>
              <a:t> </a:t>
            </a:r>
            <a:r>
              <a:rPr lang="ru-RU" sz="1400" dirty="0" err="1"/>
              <a:t>Європейським</a:t>
            </a:r>
            <a:r>
              <a:rPr lang="ru-RU" sz="1400" dirty="0"/>
              <a:t> Союзом</a:t>
            </a:r>
          </a:p>
          <a:p>
            <a:pPr marL="0" indent="0">
              <a:buNone/>
            </a:pPr>
            <a:r>
              <a:rPr lang="ru-RU" sz="1400" dirty="0"/>
              <a:t> 	                  </a:t>
            </a:r>
            <a:r>
              <a:rPr lang="ru-RU" sz="1400" dirty="0" err="1" smtClean="0"/>
              <a:t>Усі</a:t>
            </a:r>
            <a:r>
              <a:rPr lang="ru-RU" sz="1400" dirty="0" smtClean="0"/>
              <a:t> </a:t>
            </a:r>
            <a:r>
              <a:rPr lang="ru-RU" sz="1400" dirty="0" err="1"/>
              <a:t>викладені</a:t>
            </a:r>
            <a:r>
              <a:rPr lang="ru-RU" sz="1400" dirty="0"/>
              <a:t> </a:t>
            </a:r>
            <a:r>
              <a:rPr lang="ru-RU" sz="1400" dirty="0" err="1"/>
              <a:t>позиції</a:t>
            </a:r>
            <a:r>
              <a:rPr lang="ru-RU" sz="1400" dirty="0"/>
              <a:t> є </a:t>
            </a:r>
            <a:r>
              <a:rPr lang="ru-RU" sz="1400" dirty="0" err="1"/>
              <a:t>особистими</a:t>
            </a:r>
            <a:r>
              <a:rPr lang="ru-RU" sz="1400" dirty="0"/>
              <a:t> думками автора та, в </a:t>
            </a:r>
            <a:r>
              <a:rPr lang="ru-RU" sz="1400" dirty="0" err="1"/>
              <a:t>жодному</a:t>
            </a:r>
            <a:r>
              <a:rPr lang="ru-RU" sz="1400" dirty="0"/>
              <a:t> </a:t>
            </a:r>
            <a:r>
              <a:rPr lang="ru-RU" sz="1400" dirty="0" err="1" smtClean="0"/>
              <a:t>разі</a:t>
            </a:r>
            <a:r>
              <a:rPr lang="ru-RU" sz="1400" dirty="0" smtClean="0"/>
              <a:t>,</a:t>
            </a:r>
            <a:r>
              <a:rPr lang="en-US" sz="1400" dirty="0" smtClean="0"/>
              <a:t> </a:t>
            </a:r>
            <a:r>
              <a:rPr lang="ru-RU" sz="1400" dirty="0" smtClean="0"/>
              <a:t>не </a:t>
            </a:r>
            <a:r>
              <a:rPr lang="ru-RU" sz="1400" dirty="0" err="1"/>
              <a:t>відображають</a:t>
            </a:r>
            <a:r>
              <a:rPr lang="ru-RU" sz="1400" dirty="0"/>
              <a:t> </a:t>
            </a:r>
            <a:r>
              <a:rPr lang="ru-RU" sz="1400" dirty="0" err="1"/>
              <a:t>позиції</a:t>
            </a:r>
            <a:r>
              <a:rPr lang="ru-RU" sz="1400" dirty="0"/>
              <a:t> ЄС </a:t>
            </a:r>
          </a:p>
          <a:p>
            <a:pPr>
              <a:buNone/>
            </a:pPr>
            <a:endParaRPr lang="en-US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501503" y="1882259"/>
          <a:ext cx="9188995" cy="30729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37799"/>
                <a:gridCol w="1837799"/>
                <a:gridCol w="1837799"/>
                <a:gridCol w="1837799"/>
                <a:gridCol w="1837799"/>
              </a:tblGrid>
              <a:tr h="438995"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Учнів на школу, осіб</a:t>
                      </a:r>
                      <a:endParaRPr lang="en-US" sz="1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 smtClean="0">
                        <a:latin typeface="+mn-lt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800" b="1" dirty="0" smtClean="0">
                          <a:solidFill>
                            <a:schemeClr val="tx1"/>
                          </a:solidFill>
                          <a:latin typeface="+mn-lt"/>
                        </a:rPr>
                        <a:t>Учнів на вчителя, </a:t>
                      </a:r>
                      <a:r>
                        <a:rPr lang="uk-UA" sz="1800" b="1" noProof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осіб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en-US" sz="1600" dirty="0">
                        <a:latin typeface="+mn-lt"/>
                      </a:endParaRPr>
                    </a:p>
                  </a:txBody>
                  <a:tcPr/>
                </a:tc>
              </a:tr>
              <a:tr h="438995">
                <a:tc>
                  <a:txBody>
                    <a:bodyPr/>
                    <a:lstStyle/>
                    <a:p>
                      <a:pPr algn="ctr"/>
                      <a:endParaRPr lang="en-US" sz="1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2013/ 2014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2014/ 2015</a:t>
                      </a:r>
                      <a:endParaRPr lang="en-US" sz="1800" b="1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2013/ 2014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2014/ 2015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438995">
                <a:tc>
                  <a:txBody>
                    <a:bodyPr/>
                    <a:lstStyle/>
                    <a:p>
                      <a:pPr algn="ctr" fontAlgn="b"/>
                      <a:r>
                        <a:rPr lang="uk-UA" sz="1800" b="0" i="0" u="none" strike="noStrike" noProof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Донецька</a:t>
                      </a:r>
                      <a:endParaRPr lang="uk-UA" sz="1800" b="0" i="0" u="none" strike="noStrike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303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285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10.4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10.3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8995">
                <a:tc>
                  <a:txBody>
                    <a:bodyPr/>
                    <a:lstStyle/>
                    <a:p>
                      <a:pPr algn="ctr" fontAlgn="b"/>
                      <a:r>
                        <a:rPr lang="uk-UA" sz="1800" b="0" i="0" u="none" strike="noStrike" noProof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Луганська</a:t>
                      </a:r>
                      <a:endParaRPr lang="uk-UA" sz="1800" b="0" i="0" u="none" strike="noStrike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248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186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9.4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8995">
                <a:tc>
                  <a:txBody>
                    <a:bodyPr/>
                    <a:lstStyle/>
                    <a:p>
                      <a:pPr algn="ctr" fontAlgn="b"/>
                      <a:r>
                        <a:rPr lang="uk-UA" sz="1800" b="0" i="0" u="none" strike="noStrike" noProof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Харківська</a:t>
                      </a:r>
                      <a:endParaRPr lang="uk-UA" sz="1800" b="0" i="0" u="none" strike="noStrike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260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FF0000"/>
                          </a:solidFill>
                          <a:latin typeface="+mn-lt"/>
                        </a:rPr>
                        <a:t>272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9.3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FF0000"/>
                          </a:solidFill>
                          <a:latin typeface="+mn-lt"/>
                        </a:rPr>
                        <a:t>9.8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8995">
                <a:tc>
                  <a:txBody>
                    <a:bodyPr/>
                    <a:lstStyle/>
                    <a:p>
                      <a:pPr algn="ctr" fontAlgn="t"/>
                      <a:r>
                        <a:rPr lang="uk-UA" sz="1800" b="0" i="0" u="none" strike="noStrike" noProof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Запорізька</a:t>
                      </a:r>
                      <a:endParaRPr lang="uk-UA" sz="1800" b="0" i="0" u="none" strike="noStrike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254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FF0000"/>
                          </a:solidFill>
                          <a:latin typeface="+mn-lt"/>
                        </a:rPr>
                        <a:t>262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8.7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FF0000"/>
                          </a:solidFill>
                          <a:latin typeface="+mn-lt"/>
                        </a:rPr>
                        <a:t>9.1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38995">
                <a:tc>
                  <a:txBody>
                    <a:bodyPr/>
                    <a:lstStyle/>
                    <a:p>
                      <a:pPr algn="ctr" fontAlgn="b"/>
                      <a:r>
                        <a:rPr lang="uk-UA" sz="1800" b="0" i="0" u="none" strike="noStrike" noProof="0" dirty="0" smtClean="0">
                          <a:solidFill>
                            <a:schemeClr val="tx1"/>
                          </a:solidFill>
                          <a:latin typeface="+mn-lt"/>
                        </a:rPr>
                        <a:t>Дніпропетровська</a:t>
                      </a:r>
                      <a:endParaRPr lang="uk-UA" sz="1800" b="0" i="0" u="none" strike="noStrike" noProof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+mn-lt"/>
                        </a:rPr>
                        <a:t>288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FF0000"/>
                          </a:solidFill>
                          <a:latin typeface="+mn-lt"/>
                        </a:rPr>
                        <a:t>298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+mn-lt"/>
                        </a:rPr>
                        <a:t>10.5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0" i="0" u="none" strike="noStrike" dirty="0">
                          <a:solidFill>
                            <a:srgbClr val="FF0000"/>
                          </a:solidFill>
                          <a:latin typeface="+mn-lt"/>
                        </a:rPr>
                        <a:t>10.8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681445" y="1201784"/>
            <a:ext cx="10787744" cy="5656215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uk-UA" dirty="0" smtClean="0"/>
              <a:t>Заклади охорони </a:t>
            </a:r>
            <a:r>
              <a:rPr lang="uk-UA" dirty="0" err="1" smtClean="0"/>
              <a:t>здоро</a:t>
            </a:r>
            <a:r>
              <a:rPr lang="ru-RU" dirty="0" smtClean="0"/>
              <a:t>в</a:t>
            </a:r>
            <a:r>
              <a:rPr lang="en-US" dirty="0" smtClean="0"/>
              <a:t>’</a:t>
            </a:r>
            <a:r>
              <a:rPr lang="ru-RU" dirty="0" smtClean="0"/>
              <a:t>я</a:t>
            </a:r>
            <a:endParaRPr lang="en-US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sz="1500" dirty="0" smtClean="0"/>
          </a:p>
          <a:p>
            <a:pPr>
              <a:lnSpc>
                <a:spcPct val="100000"/>
              </a:lnSpc>
              <a:buNone/>
            </a:pPr>
            <a:r>
              <a:rPr lang="uk-UA" sz="1500" i="1" dirty="0" smtClean="0"/>
              <a:t>Джерело: Державна служба статистики, Міністерство соціальної політики, власні розрахунки</a:t>
            </a:r>
          </a:p>
          <a:p>
            <a:pPr>
              <a:lnSpc>
                <a:spcPct val="100000"/>
              </a:lnSpc>
              <a:buNone/>
            </a:pPr>
            <a:r>
              <a:rPr lang="uk-UA" sz="1500" i="1" dirty="0" smtClean="0"/>
              <a:t>* приблизна оцінка з врахування кількості ВПО та без врахування осіб, що проживають на території проведення АТО</a:t>
            </a:r>
            <a:endParaRPr lang="en-US" sz="1500" i="1" dirty="0" smtClean="0"/>
          </a:p>
          <a:p>
            <a:pPr>
              <a:buNone/>
            </a:pPr>
            <a:r>
              <a:rPr lang="ru-RU" dirty="0"/>
              <a:t>	</a:t>
            </a:r>
            <a:r>
              <a:rPr lang="ru-RU" dirty="0" smtClean="0"/>
              <a:t>						</a:t>
            </a:r>
            <a:r>
              <a:rPr lang="ru-RU" sz="1500" dirty="0" err="1" smtClean="0"/>
              <a:t>Цей</a:t>
            </a:r>
            <a:r>
              <a:rPr lang="ru-RU" sz="1500" dirty="0" smtClean="0"/>
              <a:t> </a:t>
            </a:r>
            <a:r>
              <a:rPr lang="ru-RU" sz="1500" dirty="0"/>
              <a:t>проект </a:t>
            </a:r>
            <a:r>
              <a:rPr lang="ru-RU" sz="1500" dirty="0" err="1"/>
              <a:t>фінансується</a:t>
            </a:r>
            <a:r>
              <a:rPr lang="ru-RU" sz="1500" dirty="0"/>
              <a:t> </a:t>
            </a:r>
            <a:r>
              <a:rPr lang="ru-RU" sz="1500" dirty="0" err="1"/>
              <a:t>Європейським</a:t>
            </a:r>
            <a:r>
              <a:rPr lang="ru-RU" sz="1500" dirty="0"/>
              <a:t> Союзом</a:t>
            </a:r>
          </a:p>
          <a:p>
            <a:pPr>
              <a:buNone/>
            </a:pPr>
            <a:r>
              <a:rPr lang="ru-RU" sz="1500" dirty="0"/>
              <a:t> 	                        </a:t>
            </a:r>
            <a:r>
              <a:rPr lang="ru-RU" sz="1500" dirty="0" smtClean="0"/>
              <a:t>  </a:t>
            </a:r>
            <a:r>
              <a:rPr lang="ru-RU" sz="1500" dirty="0" err="1"/>
              <a:t>Усі</a:t>
            </a:r>
            <a:r>
              <a:rPr lang="ru-RU" sz="1500" dirty="0"/>
              <a:t> </a:t>
            </a:r>
            <a:r>
              <a:rPr lang="ru-RU" sz="1500" dirty="0" err="1"/>
              <a:t>викладені</a:t>
            </a:r>
            <a:r>
              <a:rPr lang="ru-RU" sz="1500" dirty="0"/>
              <a:t> </a:t>
            </a:r>
            <a:r>
              <a:rPr lang="ru-RU" sz="1500" dirty="0" err="1"/>
              <a:t>позиції</a:t>
            </a:r>
            <a:r>
              <a:rPr lang="ru-RU" sz="1500" dirty="0"/>
              <a:t> є </a:t>
            </a:r>
            <a:r>
              <a:rPr lang="ru-RU" sz="1500" dirty="0" err="1"/>
              <a:t>особистими</a:t>
            </a:r>
            <a:r>
              <a:rPr lang="ru-RU" sz="1500" dirty="0"/>
              <a:t> думками автора та, в </a:t>
            </a:r>
            <a:r>
              <a:rPr lang="ru-RU" sz="1500" dirty="0" err="1"/>
              <a:t>жодному</a:t>
            </a:r>
            <a:r>
              <a:rPr lang="ru-RU" sz="1500" dirty="0"/>
              <a:t> </a:t>
            </a:r>
            <a:r>
              <a:rPr lang="ru-RU" sz="1500" dirty="0" err="1" smtClean="0"/>
              <a:t>разі</a:t>
            </a:r>
            <a:r>
              <a:rPr lang="ru-RU" sz="1500" dirty="0" smtClean="0"/>
              <a:t>,</a:t>
            </a:r>
            <a:r>
              <a:rPr lang="en-US" sz="1500" dirty="0" smtClean="0"/>
              <a:t> </a:t>
            </a:r>
            <a:r>
              <a:rPr lang="ru-RU" sz="1500" dirty="0" smtClean="0"/>
              <a:t>не </a:t>
            </a:r>
            <a:r>
              <a:rPr lang="ru-RU" sz="1500" dirty="0" err="1"/>
              <a:t>відображають</a:t>
            </a:r>
            <a:r>
              <a:rPr lang="ru-RU" sz="1500" dirty="0"/>
              <a:t> </a:t>
            </a:r>
            <a:r>
              <a:rPr lang="ru-RU" sz="1500" dirty="0" err="1"/>
              <a:t>позиції</a:t>
            </a:r>
            <a:r>
              <a:rPr lang="ru-RU" sz="1500" dirty="0"/>
              <a:t> ЄС 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en-US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772887" y="1854926"/>
          <a:ext cx="10646227" cy="33467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/>
                <a:gridCol w="1000034"/>
                <a:gridCol w="1000034"/>
                <a:gridCol w="1000034"/>
                <a:gridCol w="1000034"/>
                <a:gridCol w="1000034"/>
                <a:gridCol w="1000034"/>
                <a:gridCol w="1000034"/>
                <a:gridCol w="1000034"/>
                <a:gridCol w="1000034"/>
              </a:tblGrid>
              <a:tr h="566059">
                <a:tc>
                  <a:txBody>
                    <a:bodyPr/>
                    <a:lstStyle/>
                    <a:p>
                      <a:pPr algn="ctr"/>
                      <a:endParaRPr lang="en-US" sz="16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600" b="1" dirty="0" err="1" smtClean="0">
                          <a:solidFill>
                            <a:schemeClr val="tx1"/>
                          </a:solidFill>
                        </a:rPr>
                        <a:t>Ліжок</a:t>
                      </a:r>
                      <a:r>
                        <a:rPr lang="ru-RU" sz="1600" b="1" dirty="0" smtClean="0">
                          <a:solidFill>
                            <a:schemeClr val="tx1"/>
                          </a:solidFill>
                        </a:rPr>
                        <a:t> на 10 тис.</a:t>
                      </a:r>
                      <a:r>
                        <a:rPr lang="en-US" sz="1600" b="1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sz="1600" b="1" dirty="0" err="1" smtClean="0">
                          <a:solidFill>
                            <a:schemeClr val="tx1"/>
                          </a:solidFill>
                        </a:rPr>
                        <a:t>осіб</a:t>
                      </a:r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600" b="1" dirty="0" err="1" smtClean="0">
                          <a:solidFill>
                            <a:schemeClr val="tx1"/>
                          </a:solidFill>
                        </a:rPr>
                        <a:t>Відвідувань</a:t>
                      </a:r>
                      <a:r>
                        <a:rPr lang="ru-RU" sz="1600" b="1" dirty="0" smtClean="0">
                          <a:solidFill>
                            <a:schemeClr val="tx1"/>
                          </a:solidFill>
                        </a:rPr>
                        <a:t> за </a:t>
                      </a:r>
                      <a:r>
                        <a:rPr lang="ru-RU" sz="1600" b="1" dirty="0" err="1" smtClean="0">
                          <a:solidFill>
                            <a:schemeClr val="tx1"/>
                          </a:solidFill>
                        </a:rPr>
                        <a:t>зміну</a:t>
                      </a:r>
                      <a:r>
                        <a:rPr lang="ru-RU" sz="1600" b="1" dirty="0" smtClean="0">
                          <a:solidFill>
                            <a:schemeClr val="tx1"/>
                          </a:solidFill>
                        </a:rPr>
                        <a:t> на 10 тис. </a:t>
                      </a:r>
                      <a:r>
                        <a:rPr lang="ru-RU" sz="1600" b="1" dirty="0" err="1" smtClean="0">
                          <a:solidFill>
                            <a:schemeClr val="tx1"/>
                          </a:solidFill>
                        </a:rPr>
                        <a:t>осіб</a:t>
                      </a:r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600" b="1" dirty="0" err="1" smtClean="0">
                          <a:solidFill>
                            <a:schemeClr val="tx1"/>
                          </a:solidFill>
                        </a:rPr>
                        <a:t>Осіб</a:t>
                      </a:r>
                      <a:r>
                        <a:rPr lang="ru-RU" sz="1600" b="1" dirty="0" smtClean="0">
                          <a:solidFill>
                            <a:schemeClr val="tx1"/>
                          </a:solidFill>
                        </a:rPr>
                        <a:t> на </a:t>
                      </a:r>
                      <a:r>
                        <a:rPr lang="ru-RU" sz="1600" b="1" dirty="0" err="1" smtClean="0">
                          <a:solidFill>
                            <a:schemeClr val="tx1"/>
                          </a:solidFill>
                        </a:rPr>
                        <a:t>лікаря</a:t>
                      </a:r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460033">
                <a:tc>
                  <a:txBody>
                    <a:bodyPr/>
                    <a:lstStyle/>
                    <a:p>
                      <a:pPr algn="ctr" rtl="0" fontAlgn="b"/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dirty="0" smtClean="0">
                          <a:solidFill>
                            <a:schemeClr val="tx1"/>
                          </a:solidFill>
                        </a:rPr>
                        <a:t>2013</a:t>
                      </a:r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dirty="0" smtClean="0">
                          <a:solidFill>
                            <a:schemeClr val="tx1"/>
                          </a:solidFill>
                        </a:rPr>
                        <a:t>2014</a:t>
                      </a:r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dirty="0" smtClean="0">
                          <a:solidFill>
                            <a:schemeClr val="tx1"/>
                          </a:solidFill>
                        </a:rPr>
                        <a:t>2014*</a:t>
                      </a:r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dirty="0" smtClean="0">
                          <a:solidFill>
                            <a:schemeClr val="tx1"/>
                          </a:solidFill>
                        </a:rPr>
                        <a:t>2013</a:t>
                      </a:r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dirty="0" smtClean="0">
                          <a:solidFill>
                            <a:schemeClr val="tx1"/>
                          </a:solidFill>
                        </a:rPr>
                        <a:t>2014</a:t>
                      </a:r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dirty="0" smtClean="0">
                          <a:solidFill>
                            <a:schemeClr val="tx1"/>
                          </a:solidFill>
                        </a:rPr>
                        <a:t>2014*</a:t>
                      </a:r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dirty="0" smtClean="0">
                          <a:solidFill>
                            <a:schemeClr val="tx1"/>
                          </a:solidFill>
                        </a:rPr>
                        <a:t>2013</a:t>
                      </a:r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dirty="0" smtClean="0">
                          <a:solidFill>
                            <a:schemeClr val="tx1"/>
                          </a:solidFill>
                        </a:rPr>
                        <a:t>2014</a:t>
                      </a:r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dirty="0" smtClean="0">
                          <a:solidFill>
                            <a:schemeClr val="tx1"/>
                          </a:solidFill>
                        </a:rPr>
                        <a:t>2014*</a:t>
                      </a:r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467429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0" i="0" u="none" strike="noStrike" dirty="0" err="1" smtClean="0">
                          <a:solidFill>
                            <a:srgbClr val="000000"/>
                          </a:solidFill>
                          <a:latin typeface="Calibri"/>
                        </a:rPr>
                        <a:t>Донецька</a:t>
                      </a:r>
                      <a:r>
                        <a:rPr lang="ru-RU" sz="16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  <a:endParaRPr lang="ru-RU" sz="16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29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53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150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784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438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60033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Луганська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43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221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78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152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239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1091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561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60033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Харківська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89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246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243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226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174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174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187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60033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Запорізька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89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89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215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224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211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212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211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223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460033">
                <a:tc>
                  <a:txBody>
                    <a:bodyPr/>
                    <a:lstStyle/>
                    <a:p>
                      <a:pPr algn="ctr" rtl="0" fontAlgn="b"/>
                      <a:r>
                        <a:rPr lang="ru-RU" sz="1600" b="0" i="0" u="none" strike="noStrike" dirty="0" err="1">
                          <a:solidFill>
                            <a:srgbClr val="000000"/>
                          </a:solidFill>
                          <a:latin typeface="Calibri"/>
                        </a:rPr>
                        <a:t>Дніпропетровська</a:t>
                      </a:r>
                      <a:r>
                        <a:rPr lang="ru-RU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89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288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288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282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217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216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221</a:t>
                      </a:r>
                    </a:p>
                  </a:txBody>
                  <a:tcPr marL="9525" marR="9525" marT="952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ШаблонКСМалий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ШаблонКС.potx" id="{A383AC0E-97A3-447D-AF5D-6439025A0FE5}" vid="{E37753E4-97A0-471F-83E4-8C544CB9446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ШаблонКСМалий</Template>
  <TotalTime>4043</TotalTime>
  <Words>400</Words>
  <Application>Microsoft Office PowerPoint</Application>
  <PresentationFormat>Широкоэкранный</PresentationFormat>
  <Paragraphs>284</Paragraphs>
  <Slides>7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ШаблонКСМалий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Grizli777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lesya</dc:creator>
  <cp:lastModifiedBy>Yuliya Vella-Stasiv</cp:lastModifiedBy>
  <cp:revision>95</cp:revision>
  <dcterms:created xsi:type="dcterms:W3CDTF">2015-12-04T10:57:45Z</dcterms:created>
  <dcterms:modified xsi:type="dcterms:W3CDTF">2015-12-07T07:29:27Z</dcterms:modified>
</cp:coreProperties>
</file>